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5" r:id="rId3"/>
    <p:sldId id="280" r:id="rId4"/>
    <p:sldId id="279" r:id="rId5"/>
    <p:sldId id="274" r:id="rId6"/>
    <p:sldId id="275" r:id="rId7"/>
    <p:sldId id="278" r:id="rId8"/>
    <p:sldId id="264" r:id="rId9"/>
    <p:sldId id="267" r:id="rId10"/>
    <p:sldId id="273" r:id="rId11"/>
    <p:sldId id="263" r:id="rId12"/>
    <p:sldId id="262" r:id="rId13"/>
    <p:sldId id="261" r:id="rId14"/>
    <p:sldId id="260" r:id="rId15"/>
    <p:sldId id="259" r:id="rId16"/>
    <p:sldId id="258" r:id="rId17"/>
    <p:sldId id="266" r:id="rId18"/>
    <p:sldId id="257" r:id="rId19"/>
    <p:sldId id="269" r:id="rId20"/>
    <p:sldId id="270" r:id="rId21"/>
    <p:sldId id="271" r:id="rId22"/>
    <p:sldId id="272" r:id="rId23"/>
  </p:sldIdLst>
  <p:sldSz cx="9144000" cy="6858000" type="screen4x3"/>
  <p:notesSz cx="6888163" cy="10020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-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5/15/2018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" y="228600"/>
            <a:ext cx="8610600" cy="6324600"/>
          </a:xfrm>
        </p:spPr>
        <p:txBody>
          <a:bodyPr>
            <a:normAutofit/>
          </a:bodyPr>
          <a:lstStyle/>
          <a:p>
            <a:pPr algn="ctr"/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Къумукъ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тилден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b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</a:b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7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класда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ачыкъ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дарс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r>
              <a:rPr lang="ru-RU" sz="4800" b="1" dirty="0" smtClean="0">
                <a:latin typeface="Georgia" pitchFamily="18" charset="0"/>
              </a:rPr>
              <a:t/>
            </a:r>
            <a:br>
              <a:rPr lang="ru-RU" sz="4800" b="1" dirty="0" smtClean="0">
                <a:latin typeface="Georgia" pitchFamily="18" charset="0"/>
              </a:rPr>
            </a:br>
            <a:r>
              <a:rPr lang="ru-RU" sz="4800" b="1" cap="none" dirty="0" err="1" smtClean="0">
                <a:latin typeface="Georgia" pitchFamily="18" charset="0"/>
              </a:rPr>
              <a:t>Дарсны</a:t>
            </a:r>
            <a:r>
              <a:rPr lang="ru-RU" sz="4800" b="1" cap="none" dirty="0" smtClean="0">
                <a:latin typeface="Georgia" pitchFamily="18" charset="0"/>
              </a:rPr>
              <a:t> </a:t>
            </a:r>
            <a:r>
              <a:rPr lang="ru-RU" sz="4800" b="1" cap="none" dirty="0" err="1" smtClean="0">
                <a:latin typeface="Georgia" pitchFamily="18" charset="0"/>
              </a:rPr>
              <a:t>темасы</a:t>
            </a:r>
            <a:r>
              <a:rPr lang="ru-RU" sz="4800" b="1" cap="none" dirty="0" smtClean="0">
                <a:latin typeface="Georgia" pitchFamily="18" charset="0"/>
              </a:rPr>
              <a:t>: 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«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Атишликлер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». </a:t>
            </a:r>
            <a:b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</a:b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«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Атишликлени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биринчи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6000" b="1" i="1" cap="none" dirty="0" err="1" smtClean="0">
                <a:solidFill>
                  <a:srgbClr val="0000FF"/>
                </a:solidFill>
                <a:latin typeface="Georgia" pitchFamily="18" charset="0"/>
              </a:rPr>
              <a:t>тайпасы</a:t>
            </a:r>
            <a:r>
              <a:rPr lang="ru-RU" sz="6000" b="1" i="1" cap="none" dirty="0" smtClean="0">
                <a:solidFill>
                  <a:srgbClr val="0000FF"/>
                </a:solidFill>
                <a:latin typeface="Georgia" pitchFamily="18" charset="0"/>
              </a:rPr>
              <a:t>».</a:t>
            </a:r>
            <a:r>
              <a:rPr lang="ru-RU" sz="6000" dirty="0" smtClean="0">
                <a:latin typeface="Georgia" pitchFamily="18" charset="0"/>
              </a:rPr>
              <a:t/>
            </a:r>
            <a:br>
              <a:rPr lang="ru-RU" sz="6000" dirty="0" smtClean="0">
                <a:latin typeface="Georgia" pitchFamily="18" charset="0"/>
              </a:rPr>
            </a:b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err="1" smtClean="0">
                <a:solidFill>
                  <a:srgbClr val="0000FF"/>
                </a:solidFill>
                <a:latin typeface="Georgia" pitchFamily="18" charset="0"/>
              </a:rPr>
              <a:t>Атлыкъны</a:t>
            </a:r>
            <a:r>
              <a:rPr lang="ru-RU" sz="4400" b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dirty="0" err="1" smtClean="0">
                <a:solidFill>
                  <a:srgbClr val="0000FF"/>
                </a:solidFill>
                <a:latin typeface="Georgia" pitchFamily="18" charset="0"/>
              </a:rPr>
              <a:t>белгилери</a:t>
            </a:r>
            <a:r>
              <a:rPr lang="ru-RU" sz="4400" b="1" dirty="0" smtClean="0">
                <a:solidFill>
                  <a:srgbClr val="0000FF"/>
                </a:solidFill>
                <a:latin typeface="Georgia" pitchFamily="18" charset="0"/>
              </a:rPr>
              <a:t> –</a:t>
            </a:r>
          </a:p>
          <a:p>
            <a:pPr>
              <a:buNone/>
            </a:pP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en-US" sz="4400" b="1" dirty="0" smtClean="0">
                <a:latin typeface="Georgia" pitchFamily="18" charset="0"/>
              </a:rPr>
              <a:t>I - </a:t>
            </a:r>
            <a:r>
              <a:rPr lang="ru-RU" sz="4400" b="1" dirty="0" err="1" smtClean="0">
                <a:latin typeface="Georgia" pitchFamily="18" charset="0"/>
              </a:rPr>
              <a:t>мюлк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къошумчаланы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къабул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эте</a:t>
            </a:r>
            <a:r>
              <a:rPr lang="ru-RU" sz="4400" b="1" dirty="0" smtClean="0">
                <a:latin typeface="Georgia" pitchFamily="18" charset="0"/>
              </a:rPr>
              <a:t> .</a:t>
            </a:r>
          </a:p>
          <a:p>
            <a:pPr>
              <a:buNone/>
            </a:pPr>
            <a:r>
              <a:rPr lang="en-US" sz="4400" b="1" dirty="0" smtClean="0">
                <a:latin typeface="Georgia" pitchFamily="18" charset="0"/>
              </a:rPr>
              <a:t> II - </a:t>
            </a:r>
            <a:r>
              <a:rPr lang="ru-RU" sz="4400" b="1" dirty="0" err="1" smtClean="0">
                <a:latin typeface="Georgia" pitchFamily="18" charset="0"/>
              </a:rPr>
              <a:t>гелишлеге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гёре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атлыкълар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йимик</a:t>
            </a:r>
            <a:r>
              <a:rPr lang="ru-RU" sz="4400" b="1" dirty="0" smtClean="0">
                <a:latin typeface="Georgia" pitchFamily="18" charset="0"/>
              </a:rPr>
              <a:t> </a:t>
            </a:r>
            <a:r>
              <a:rPr lang="ru-RU" sz="4400" b="1" dirty="0" err="1" smtClean="0">
                <a:latin typeface="Georgia" pitchFamily="18" charset="0"/>
              </a:rPr>
              <a:t>тюрлене</a:t>
            </a:r>
            <a:r>
              <a:rPr lang="ru-RU" sz="4400" b="1" dirty="0" smtClean="0">
                <a:latin typeface="Georgia" pitchFamily="18" charset="0"/>
              </a:rPr>
              <a:t>.</a:t>
            </a:r>
          </a:p>
          <a:p>
            <a:pPr>
              <a:buNone/>
            </a:pPr>
            <a:endParaRPr lang="ru-RU" sz="4400" b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cap="none" dirty="0" err="1" smtClean="0">
                <a:latin typeface="Georgia" pitchFamily="18" charset="0"/>
              </a:rPr>
              <a:t>Атишликлени</a:t>
            </a:r>
            <a:r>
              <a:rPr lang="ru-RU" b="1" cap="none" dirty="0" smtClean="0">
                <a:latin typeface="Georgia" pitchFamily="18" charset="0"/>
              </a:rPr>
              <a:t> </a:t>
            </a:r>
            <a:r>
              <a:rPr lang="ru-RU" b="1" cap="none" dirty="0" err="1" smtClean="0">
                <a:latin typeface="Georgia" pitchFamily="18" charset="0"/>
              </a:rPr>
              <a:t>эки</a:t>
            </a:r>
            <a:r>
              <a:rPr lang="ru-RU" b="1" cap="none" dirty="0" smtClean="0">
                <a:latin typeface="Georgia" pitchFamily="18" charset="0"/>
              </a:rPr>
              <a:t> </a:t>
            </a:r>
            <a:r>
              <a:rPr lang="ru-RU" b="1" cap="none" dirty="0" err="1" smtClean="0">
                <a:latin typeface="Georgia" pitchFamily="18" charset="0"/>
              </a:rPr>
              <a:t>тайпасы</a:t>
            </a:r>
            <a:r>
              <a:rPr lang="ru-RU" b="1" cap="none" dirty="0" smtClean="0">
                <a:latin typeface="Georgia" pitchFamily="18" charset="0"/>
              </a:rPr>
              <a:t> бар:</a:t>
            </a:r>
            <a:endParaRPr lang="ru-RU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err="1" smtClean="0">
                <a:latin typeface="Georgia" pitchFamily="18" charset="0"/>
              </a:rPr>
              <a:t>Атишликлер</a:t>
            </a:r>
            <a:r>
              <a:rPr lang="ru-RU" sz="5400" b="1" dirty="0" smtClean="0">
                <a:latin typeface="Georgia" pitchFamily="18" charset="0"/>
              </a:rPr>
              <a:t> </a:t>
            </a: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endParaRPr lang="ru-RU" sz="18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Биринчи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Экинчи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</a:p>
          <a:p>
            <a:pPr>
              <a:buNone/>
            </a:pP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тайпасы</a:t>
            </a:r>
            <a:r>
              <a:rPr lang="ru-RU" b="1" dirty="0" smtClean="0">
                <a:solidFill>
                  <a:srgbClr val="FF0000"/>
                </a:solidFill>
                <a:latin typeface="Georgia" pitchFamily="18" charset="0"/>
              </a:rPr>
              <a:t>                       </a:t>
            </a:r>
            <a:r>
              <a:rPr lang="ru-RU" b="1" dirty="0" err="1" smtClean="0">
                <a:solidFill>
                  <a:srgbClr val="FF0000"/>
                </a:solidFill>
                <a:latin typeface="Georgia" pitchFamily="18" charset="0"/>
              </a:rPr>
              <a:t>тайпасы</a:t>
            </a:r>
            <a:endParaRPr lang="ru-RU" b="1" dirty="0">
              <a:solidFill>
                <a:srgbClr val="FF0000"/>
              </a:solidFill>
              <a:latin typeface="Georg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667000" y="2286000"/>
            <a:ext cx="1905000" cy="11430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572000" y="2286000"/>
            <a:ext cx="1828800" cy="12192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38200"/>
          </a:xfrm>
        </p:spPr>
        <p:txBody>
          <a:bodyPr>
            <a:noAutofit/>
          </a:bodyPr>
          <a:lstStyle/>
          <a:p>
            <a:pPr algn="ctr"/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биринчи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баш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къалибине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къошулуп</a:t>
            </a:r>
            <a:r>
              <a:rPr lang="ru-RU" sz="3200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3200" b="1" cap="none" dirty="0" err="1" smtClean="0">
                <a:solidFill>
                  <a:schemeClr val="tx1"/>
                </a:solidFill>
                <a:latin typeface="Georgia" pitchFamily="18" charset="0"/>
              </a:rPr>
              <a:t>этилине</a:t>
            </a:r>
            <a:endParaRPr lang="ru-RU" sz="2800" b="1" cap="none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600" y="1676400"/>
            <a:ext cx="8610600" cy="3336925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-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-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; –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деген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къошумчалар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булан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ru-RU" sz="4400" b="1" i="1" dirty="0" err="1" smtClean="0">
                <a:solidFill>
                  <a:srgbClr val="00B050"/>
                </a:solidFill>
                <a:latin typeface="Georgia" pitchFamily="18" charset="0"/>
              </a:rPr>
              <a:t>Масала</a:t>
            </a:r>
            <a:r>
              <a:rPr lang="ru-RU" sz="4400" b="1" i="1" dirty="0" smtClean="0">
                <a:solidFill>
                  <a:srgbClr val="00B050"/>
                </a:solidFill>
                <a:latin typeface="Georgia" pitchFamily="18" charset="0"/>
              </a:rPr>
              <a:t>: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бил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буз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ал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макъ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гёр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мек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;</a:t>
            </a:r>
          </a:p>
          <a:p>
            <a:pPr algn="ctr">
              <a:buNone/>
            </a:pP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Бил,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 pitchFamily="18" charset="0"/>
              </a:rPr>
              <a:t>буз</a:t>
            </a: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, ал, </a:t>
            </a:r>
            <a:r>
              <a:rPr lang="ru-RU" sz="4400" b="1" i="1" dirty="0" err="1" smtClean="0">
                <a:solidFill>
                  <a:schemeClr val="tx1"/>
                </a:solidFill>
                <a:latin typeface="Georgia" pitchFamily="18" charset="0"/>
              </a:rPr>
              <a:t>гёр</a:t>
            </a:r>
            <a:r>
              <a:rPr lang="ru-RU" sz="44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- баш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къалибдеги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ишликлер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cap="none" dirty="0" err="1" smtClean="0">
                <a:latin typeface="Georgia" pitchFamily="18" charset="0"/>
              </a:rPr>
              <a:t>Алмакъ</a:t>
            </a:r>
            <a:endParaRPr lang="ru-RU" sz="4800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              </a:t>
            </a:r>
            <a:r>
              <a:rPr lang="ru-RU" sz="4000" b="1" dirty="0" err="1" smtClean="0">
                <a:solidFill>
                  <a:srgbClr val="FF0000"/>
                </a:solidFill>
                <a:latin typeface="Georgia" pitchFamily="18" charset="0"/>
              </a:rPr>
              <a:t>Теклик</a:t>
            </a:r>
            <a:r>
              <a:rPr lang="ru-RU" sz="4000" b="1" dirty="0" smtClean="0">
                <a:solidFill>
                  <a:srgbClr val="FF0000"/>
                </a:solidFill>
                <a:latin typeface="Georgia" pitchFamily="18" charset="0"/>
              </a:rPr>
              <a:t>           </a:t>
            </a:r>
            <a:r>
              <a:rPr lang="ru-RU" sz="4000" b="1" dirty="0" err="1" smtClean="0">
                <a:solidFill>
                  <a:srgbClr val="FF0000"/>
                </a:solidFill>
                <a:latin typeface="Georgia" pitchFamily="18" charset="0"/>
              </a:rPr>
              <a:t>Кёплюк</a:t>
            </a:r>
            <a:endParaRPr lang="ru-RU" sz="40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1 бет   </a:t>
            </a:r>
            <a:r>
              <a:rPr lang="ru-RU" sz="3600" b="1" dirty="0" err="1" smtClean="0">
                <a:latin typeface="Georgia" pitchFamily="18" charset="0"/>
              </a:rPr>
              <a:t>алмагъ</a:t>
            </a:r>
            <a:r>
              <a:rPr lang="ru-RU" sz="3600" b="1" dirty="0" err="1" smtClean="0">
                <a:solidFill>
                  <a:schemeClr val="tx1"/>
                </a:solidFill>
                <a:latin typeface="Georgia" pitchFamily="18" charset="0"/>
              </a:rPr>
              <a:t>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м</a:t>
            </a:r>
            <a:r>
              <a:rPr lang="ru-RU" sz="3600" b="1" dirty="0" smtClean="0">
                <a:latin typeface="Georgia" pitchFamily="18" charset="0"/>
              </a:rPr>
              <a:t>  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быз</a:t>
            </a:r>
            <a:endParaRPr lang="ru-RU" sz="36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2 бет   </a:t>
            </a:r>
            <a:r>
              <a:rPr lang="ru-RU" sz="3600" b="1" dirty="0" err="1" smtClean="0">
                <a:latin typeface="Georgia" pitchFamily="18" charset="0"/>
              </a:rPr>
              <a:t>алмагъ</a:t>
            </a:r>
            <a:r>
              <a:rPr lang="ru-RU" sz="3600" b="1" dirty="0" err="1" smtClean="0">
                <a:solidFill>
                  <a:schemeClr val="tx1"/>
                </a:solidFill>
                <a:latin typeface="Georgia" pitchFamily="18" charset="0"/>
              </a:rPr>
              <a:t>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нг</a:t>
            </a:r>
            <a:r>
              <a:rPr lang="ru-RU" sz="3600" b="1" dirty="0" smtClean="0">
                <a:latin typeface="Georgia" pitchFamily="18" charset="0"/>
              </a:rPr>
              <a:t>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err="1" smtClean="0">
                <a:solidFill>
                  <a:srgbClr val="FF0000"/>
                </a:solidFill>
                <a:latin typeface="Georgia" pitchFamily="18" charset="0"/>
              </a:rPr>
              <a:t>гъыз</a:t>
            </a:r>
            <a:endParaRPr lang="ru-RU" sz="36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00FF"/>
                </a:solidFill>
                <a:latin typeface="Georgia" pitchFamily="18" charset="0"/>
              </a:rPr>
              <a:t>3 бет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r>
              <a:rPr lang="ru-RU" sz="3600" b="1" dirty="0" smtClean="0">
                <a:latin typeface="Georgia" pitchFamily="18" charset="0"/>
              </a:rPr>
              <a:t>            </a:t>
            </a:r>
            <a:r>
              <a:rPr lang="ru-RU" sz="3600" b="1" dirty="0" err="1" smtClean="0">
                <a:latin typeface="Georgia" pitchFamily="18" charset="0"/>
              </a:rPr>
              <a:t>алмагъы</a:t>
            </a:r>
            <a:endParaRPr lang="ru-RU" sz="3600" b="1" dirty="0">
              <a:latin typeface="Georgia" pitchFamily="18" charset="0"/>
            </a:endParaRP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4114800" y="2438400"/>
            <a:ext cx="304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4419600" y="24384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7620000" y="2362200"/>
            <a:ext cx="10668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8686800" y="2362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4191000" y="3124200"/>
            <a:ext cx="457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648200" y="3124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7620000" y="3124200"/>
            <a:ext cx="12192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8839200" y="3124200"/>
            <a:ext cx="0" cy="457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 l="2339" t="7463" r="5391" b="17213"/>
          <a:stretch>
            <a:fillRect/>
          </a:stretch>
        </p:blipFill>
        <p:spPr bwMode="auto">
          <a:xfrm>
            <a:off x="7620000" y="4953000"/>
            <a:ext cx="1671389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Атишликлер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гелишлеге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гёре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атлыкълар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йимик</a:t>
            </a:r>
            <a:r>
              <a:rPr lang="ru-RU" b="1" cap="none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cap="none" dirty="0" err="1" smtClean="0">
                <a:solidFill>
                  <a:schemeClr val="tx1"/>
                </a:solidFill>
                <a:latin typeface="Georgia" pitchFamily="18" charset="0"/>
              </a:rPr>
              <a:t>тюрлене</a:t>
            </a:r>
            <a:endParaRPr lang="ru-RU" b="1" cap="none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54162"/>
            <a:ext cx="88392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i="1" dirty="0" smtClean="0">
                <a:latin typeface="Georgia" pitchFamily="18" charset="0"/>
              </a:rPr>
              <a:t>Баш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Еслик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ны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Багъым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гъа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Тюшюм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ны</a:t>
            </a:r>
            <a:endParaRPr lang="ru-RU" sz="40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smtClean="0">
                <a:latin typeface="Georgia" pitchFamily="18" charset="0"/>
              </a:rPr>
              <a:t>Ер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        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да</a:t>
            </a:r>
            <a:r>
              <a:rPr lang="ru-RU" sz="4000" b="1" i="1" dirty="0" smtClean="0">
                <a:latin typeface="Georgia" pitchFamily="18" charset="0"/>
              </a:rPr>
              <a:t> </a:t>
            </a:r>
          </a:p>
          <a:p>
            <a:pPr>
              <a:buNone/>
            </a:pPr>
            <a:r>
              <a:rPr lang="ru-RU" sz="4000" b="1" i="1" dirty="0" err="1" smtClean="0">
                <a:latin typeface="Georgia" pitchFamily="18" charset="0"/>
              </a:rPr>
              <a:t>Чыгъым</a:t>
            </a:r>
            <a:r>
              <a:rPr lang="ru-RU" sz="4000" b="1" i="1" dirty="0" smtClean="0">
                <a:latin typeface="Georgia" pitchFamily="18" charset="0"/>
              </a:rPr>
              <a:t> </a:t>
            </a:r>
            <a:r>
              <a:rPr lang="ru-RU" sz="4000" b="1" i="1" dirty="0" err="1" smtClean="0">
                <a:latin typeface="Georgia" pitchFamily="18" charset="0"/>
              </a:rPr>
              <a:t>гелиш</a:t>
            </a:r>
            <a:r>
              <a:rPr lang="ru-RU" sz="4000" b="1" i="1" dirty="0" smtClean="0">
                <a:latin typeface="Georgia" pitchFamily="18" charset="0"/>
              </a:rPr>
              <a:t>     </a:t>
            </a: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r>
              <a:rPr lang="ru-RU" sz="4000" b="1" i="1" dirty="0" err="1" smtClean="0">
                <a:solidFill>
                  <a:srgbClr val="FF0000"/>
                </a:solidFill>
                <a:latin typeface="Georgia" pitchFamily="18" charset="0"/>
              </a:rPr>
              <a:t>дан</a:t>
            </a:r>
            <a:endParaRPr lang="ru-RU" sz="40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b="1" i="1" cap="none" dirty="0" err="1" smtClean="0">
                <a:latin typeface="Georgia" pitchFamily="18" charset="0"/>
              </a:rPr>
              <a:t>Китап</a:t>
            </a:r>
            <a:r>
              <a:rPr lang="ru-RU" sz="4000" b="1" i="1" cap="none" dirty="0" smtClean="0">
                <a:latin typeface="Georgia" pitchFamily="18" charset="0"/>
              </a:rPr>
              <a:t> </a:t>
            </a:r>
            <a:r>
              <a:rPr lang="ru-RU" sz="4000" b="1" i="1" cap="none" dirty="0" err="1" smtClean="0">
                <a:latin typeface="Georgia" pitchFamily="18" charset="0"/>
              </a:rPr>
              <a:t>булан</a:t>
            </a:r>
            <a:r>
              <a:rPr lang="ru-RU" sz="4000" b="1" i="1" cap="none" dirty="0" smtClean="0">
                <a:latin typeface="Georgia" pitchFamily="18" charset="0"/>
              </a:rPr>
              <a:t> </a:t>
            </a:r>
            <a:r>
              <a:rPr lang="ru-RU" sz="4000" b="1" i="1" cap="none" dirty="0" err="1" smtClean="0">
                <a:latin typeface="Georgia" pitchFamily="18" charset="0"/>
              </a:rPr>
              <a:t>ишлев</a:t>
            </a:r>
            <a:r>
              <a:rPr lang="ru-RU" sz="4000" b="1" i="1" cap="none" dirty="0" smtClean="0">
                <a:latin typeface="Georgia" pitchFamily="18" charset="0"/>
              </a:rPr>
              <a:t> № </a:t>
            </a:r>
            <a:r>
              <a:rPr lang="ru-RU" sz="4000" b="1" cap="none" dirty="0" smtClean="0">
                <a:latin typeface="Times New Roman" pitchFamily="18" charset="0"/>
                <a:cs typeface="Times New Roman" pitchFamily="18" charset="0"/>
              </a:rPr>
              <a:t>423</a:t>
            </a:r>
            <a:endParaRPr lang="ru-RU" sz="4000" b="1" cap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3"/>
            <a:ext cx="9144000" cy="18748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Берилген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сёзлер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булан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атишликлер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этип</a:t>
            </a:r>
            <a:r>
              <a:rPr lang="ru-RU" sz="44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400" b="1" i="1" dirty="0" err="1" smtClean="0">
                <a:solidFill>
                  <a:srgbClr val="0000FF"/>
                </a:solidFill>
                <a:latin typeface="Georgia" pitchFamily="18" charset="0"/>
              </a:rPr>
              <a:t>языгъыз</a:t>
            </a:r>
            <a:endParaRPr lang="ru-RU" sz="4400" b="1" i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52400" y="3048000"/>
            <a:ext cx="89916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Тур,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къой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сюрт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тиле,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ишле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юхла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кюле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</a:p>
          <a:p>
            <a:pPr algn="ctr">
              <a:buNone/>
            </a:pPr>
            <a:r>
              <a:rPr lang="ru-RU" sz="4400" b="1" i="1" dirty="0" err="1" smtClean="0">
                <a:solidFill>
                  <a:srgbClr val="FF0000"/>
                </a:solidFill>
                <a:latin typeface="Georgia" pitchFamily="18" charset="0"/>
              </a:rPr>
              <a:t>Уьлгю</a:t>
            </a:r>
            <a:r>
              <a:rPr lang="ru-RU" sz="4400" b="1" i="1" dirty="0" smtClean="0">
                <a:solidFill>
                  <a:srgbClr val="FF0000"/>
                </a:solidFill>
                <a:latin typeface="Georgia" pitchFamily="18" charset="0"/>
              </a:rPr>
              <a:t>: </a:t>
            </a:r>
            <a:r>
              <a:rPr lang="ru-RU" sz="4400" b="1" i="1" dirty="0" err="1" smtClean="0">
                <a:latin typeface="Georgia" pitchFamily="18" charset="0"/>
              </a:rPr>
              <a:t>Тур-турмакъ</a:t>
            </a:r>
            <a:endParaRPr lang="ru-RU" sz="4400" b="1" i="1" dirty="0">
              <a:latin typeface="Georgia" pitchFamily="18" charset="0"/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010400" y="4752031"/>
            <a:ext cx="1974850" cy="2105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533400"/>
            <a:ext cx="91440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cap="none" dirty="0" err="1" smtClean="0">
                <a:latin typeface="Georgia" pitchFamily="18" charset="0"/>
              </a:rPr>
              <a:t>Атишликлени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гелишлеге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гёре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тюрлендиригиз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ва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гелиш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къошумчаларын</a:t>
            </a:r>
            <a:r>
              <a:rPr lang="ru-RU" sz="4000" b="1" cap="none" dirty="0" smtClean="0">
                <a:latin typeface="Georgia" pitchFamily="18" charset="0"/>
              </a:rPr>
              <a:t> </a:t>
            </a:r>
            <a:r>
              <a:rPr lang="ru-RU" sz="4000" b="1" cap="none" dirty="0" err="1" smtClean="0">
                <a:latin typeface="Georgia" pitchFamily="18" charset="0"/>
              </a:rPr>
              <a:t>белгилегиз</a:t>
            </a:r>
            <a:endParaRPr lang="ru-RU" b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3600"/>
            <a:ext cx="8686800" cy="34131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>
                <a:latin typeface="Georgia" pitchFamily="18" charset="0"/>
              </a:rPr>
              <a:t>№ 421</a:t>
            </a:r>
          </a:p>
          <a:p>
            <a:pPr algn="ctr">
              <a:buNone/>
            </a:pP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Охумакъ</a:t>
            </a:r>
            <a:r>
              <a:rPr lang="ru-RU" sz="6600" b="1" i="1" dirty="0" smtClean="0">
                <a:solidFill>
                  <a:srgbClr val="FF0000"/>
                </a:solidFill>
                <a:latin typeface="Georgia" pitchFamily="18" charset="0"/>
              </a:rPr>
              <a:t>,   </a:t>
            </a: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билмек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943600" y="4020699"/>
            <a:ext cx="2660650" cy="2837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rmAutofit/>
          </a:bodyPr>
          <a:lstStyle/>
          <a:p>
            <a:pPr algn="ctr"/>
            <a:r>
              <a:rPr lang="ru-RU" sz="4400" b="1" i="1" cap="none" dirty="0" err="1" smtClean="0">
                <a:latin typeface="Georgia" pitchFamily="18" charset="0"/>
              </a:rPr>
              <a:t>Атишликни</a:t>
            </a:r>
            <a:r>
              <a:rPr lang="ru-RU" sz="4400" b="1" i="1" cap="none" dirty="0" smtClean="0">
                <a:latin typeface="Georgia" pitchFamily="18" charset="0"/>
              </a:rPr>
              <a:t> </a:t>
            </a:r>
            <a:r>
              <a:rPr lang="ru-RU" sz="4400" b="1" i="1" cap="none" dirty="0" err="1" smtClean="0">
                <a:latin typeface="Georgia" pitchFamily="18" charset="0"/>
              </a:rPr>
              <a:t>гёрсетигиз</a:t>
            </a:r>
            <a:endParaRPr lang="ru-RU" sz="4400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numCol="2">
            <a:noAutofit/>
          </a:bodyPr>
          <a:lstStyle/>
          <a:p>
            <a:pPr>
              <a:buNone/>
            </a:pPr>
            <a:r>
              <a:rPr lang="ru-RU" sz="4000" b="1" i="1" dirty="0" smtClean="0">
                <a:solidFill>
                  <a:srgbClr val="0000FF"/>
                </a:solidFill>
                <a:latin typeface="Georgia" pitchFamily="18" charset="0"/>
              </a:rPr>
              <a:t>Бар </a:t>
            </a: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Тувмакъ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Алгъан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Дарс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Охумакъ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Язмакъ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Юзмек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Гетермек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Яшыл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Бешев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Бизин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sz="4000" b="1" i="1" dirty="0" err="1" smtClean="0">
                <a:solidFill>
                  <a:srgbClr val="0000FF"/>
                </a:solidFill>
                <a:latin typeface="Georgia" pitchFamily="18" charset="0"/>
              </a:rPr>
              <a:t>Ишлемек</a:t>
            </a:r>
            <a:endParaRPr lang="ru-RU" sz="4000" b="1" i="1" dirty="0" smtClean="0">
              <a:solidFill>
                <a:srgbClr val="0000FF"/>
              </a:solidFill>
              <a:latin typeface="Georgia" pitchFamily="18" charset="0"/>
            </a:endParaRPr>
          </a:p>
          <a:p>
            <a:endParaRPr lang="ru-RU" sz="4000" b="1" i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i="1" cap="none" dirty="0" err="1" smtClean="0">
                <a:latin typeface="Georgia" pitchFamily="18" charset="0"/>
              </a:rPr>
              <a:t>Берилген</a:t>
            </a:r>
            <a:r>
              <a:rPr lang="ru-RU" b="1" i="1" cap="none" dirty="0" smtClean="0">
                <a:latin typeface="Georgia" pitchFamily="18" charset="0"/>
              </a:rPr>
              <a:t>  </a:t>
            </a:r>
            <a:r>
              <a:rPr lang="ru-RU" b="1" i="1" cap="none" dirty="0" err="1" smtClean="0">
                <a:latin typeface="Georgia" pitchFamily="18" charset="0"/>
              </a:rPr>
              <a:t>атлишликлени</a:t>
            </a:r>
            <a:r>
              <a:rPr lang="ru-RU" b="1" i="1" cap="none" dirty="0" smtClean="0">
                <a:latin typeface="Georgia" pitchFamily="18" charset="0"/>
              </a:rPr>
              <a:t>, </a:t>
            </a:r>
            <a:r>
              <a:rPr lang="ru-RU" b="1" i="1" cap="none" dirty="0" err="1" smtClean="0">
                <a:latin typeface="Georgia" pitchFamily="18" charset="0"/>
              </a:rPr>
              <a:t>мюлк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къошумчалар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къошуп</a:t>
            </a:r>
            <a:r>
              <a:rPr lang="ru-RU" b="1" i="1" cap="none" dirty="0" smtClean="0">
                <a:latin typeface="Georgia" pitchFamily="18" charset="0"/>
              </a:rPr>
              <a:t>, </a:t>
            </a:r>
            <a:r>
              <a:rPr lang="ru-RU" b="1" i="1" cap="none" dirty="0" err="1" smtClean="0">
                <a:latin typeface="Georgia" pitchFamily="18" charset="0"/>
              </a:rPr>
              <a:t>теклик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ва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кёплюк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санавда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бетлеге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гёре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r>
              <a:rPr lang="ru-RU" b="1" i="1" cap="none" dirty="0" err="1" smtClean="0">
                <a:latin typeface="Georgia" pitchFamily="18" charset="0"/>
              </a:rPr>
              <a:t>тюрлендиригиз</a:t>
            </a:r>
            <a:r>
              <a:rPr lang="ru-RU" b="1" i="1" cap="none" dirty="0" smtClean="0">
                <a:latin typeface="Georgia" pitchFamily="18" charset="0"/>
              </a:rPr>
              <a:t> </a:t>
            </a:r>
            <a:endParaRPr lang="ru-RU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2971800"/>
            <a:ext cx="8686800" cy="310832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6600" b="1" i="1" dirty="0" err="1" smtClean="0">
                <a:solidFill>
                  <a:srgbClr val="FF0000"/>
                </a:solidFill>
                <a:latin typeface="Georgia" pitchFamily="18" charset="0"/>
              </a:rPr>
              <a:t>Гелмек</a:t>
            </a:r>
            <a:endParaRPr lang="ru-RU" sz="6600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CFEFC"/>
              </a:clrFrom>
              <a:clrTo>
                <a:srgbClr val="FCFEFC">
                  <a:alpha val="0"/>
                </a:srgbClr>
              </a:clrTo>
            </a:clrChange>
          </a:blip>
          <a:srcRect l="2339" t="7463" r="5391" b="12743"/>
          <a:stretch>
            <a:fillRect/>
          </a:stretch>
        </p:blipFill>
        <p:spPr bwMode="auto">
          <a:xfrm>
            <a:off x="6022042" y="2667000"/>
            <a:ext cx="3121958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3445111"/>
            <a:ext cx="3200400" cy="34128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Уьйге</a:t>
            </a:r>
            <a:r>
              <a:rPr lang="ru-RU" sz="4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иш</a:t>
            </a:r>
            <a:r>
              <a:rPr lang="en-US" sz="4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br>
              <a:rPr lang="en-US" sz="4400" b="1" i="1" cap="none" dirty="0" smtClean="0">
                <a:solidFill>
                  <a:srgbClr val="FF0000"/>
                </a:solidFill>
                <a:latin typeface="Georgia" pitchFamily="18" charset="0"/>
              </a:rPr>
            </a:br>
            <a:endParaRPr lang="ru-RU" sz="4400" b="1" i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600" b="1" i="1" dirty="0" err="1" smtClean="0">
                <a:latin typeface="Georgia" pitchFamily="18" charset="0"/>
              </a:rPr>
              <a:t>Тапшурув</a:t>
            </a:r>
            <a:r>
              <a:rPr lang="ru-RU" sz="4600" b="1" i="1" dirty="0" smtClean="0">
                <a:latin typeface="Georgia" pitchFamily="18" charset="0"/>
              </a:rPr>
              <a:t> № 422 </a:t>
            </a:r>
            <a:r>
              <a:rPr lang="ru-RU" sz="4600" b="1" i="1" dirty="0" err="1" smtClean="0">
                <a:latin typeface="Georgia" pitchFamily="18" charset="0"/>
              </a:rPr>
              <a:t>бети</a:t>
            </a:r>
            <a:r>
              <a:rPr lang="ru-RU" sz="4600" b="1" i="1" dirty="0" smtClean="0">
                <a:latin typeface="Georgia" pitchFamily="18" charset="0"/>
              </a:rPr>
              <a:t> 168</a:t>
            </a:r>
          </a:p>
          <a:p>
            <a:pPr algn="ctr">
              <a:buNone/>
            </a:pPr>
            <a:r>
              <a:rPr lang="ru-RU" sz="4600" b="1" i="1" dirty="0" smtClean="0">
                <a:latin typeface="Georgia" pitchFamily="18" charset="0"/>
              </a:rPr>
              <a:t>§107-108</a:t>
            </a:r>
          </a:p>
          <a:p>
            <a:pPr algn="ctr">
              <a:buNone/>
            </a:pPr>
            <a:r>
              <a:rPr lang="ru-RU" sz="4600" b="1" i="1" dirty="0" smtClean="0">
                <a:latin typeface="Georgia" pitchFamily="18" charset="0"/>
              </a:rPr>
              <a:t>(</a:t>
            </a:r>
            <a:r>
              <a:rPr lang="ru-RU" sz="4600" b="1" i="1" dirty="0" err="1" smtClean="0">
                <a:latin typeface="Georgia" pitchFamily="18" charset="0"/>
              </a:rPr>
              <a:t>гёчюрюп</a:t>
            </a:r>
            <a:r>
              <a:rPr lang="ru-RU" sz="4600" b="1" i="1" dirty="0" smtClean="0">
                <a:latin typeface="Georgia" pitchFamily="18" charset="0"/>
              </a:rPr>
              <a:t> </a:t>
            </a:r>
            <a:r>
              <a:rPr lang="ru-RU" sz="4600" b="1" i="1" dirty="0" err="1" smtClean="0">
                <a:latin typeface="Georgia" pitchFamily="18" charset="0"/>
              </a:rPr>
              <a:t>алмакъ</a:t>
            </a:r>
            <a:r>
              <a:rPr lang="ru-RU" sz="4600" b="1" i="1" dirty="0" smtClean="0">
                <a:latin typeface="Georgia" pitchFamily="18" charset="0"/>
              </a:rPr>
              <a:t>, </a:t>
            </a:r>
            <a:r>
              <a:rPr lang="ru-RU" sz="4600" b="1" i="1" dirty="0" err="1" smtClean="0">
                <a:latin typeface="Georgia" pitchFamily="18" charset="0"/>
              </a:rPr>
              <a:t>атишликлени</a:t>
            </a:r>
            <a:r>
              <a:rPr lang="ru-RU" sz="4600" b="1" i="1" dirty="0" smtClean="0">
                <a:latin typeface="Georgia" pitchFamily="18" charset="0"/>
              </a:rPr>
              <a:t> </a:t>
            </a:r>
            <a:r>
              <a:rPr lang="ru-RU" sz="4600" b="1" i="1" dirty="0" err="1" smtClean="0">
                <a:latin typeface="Georgia" pitchFamily="18" charset="0"/>
              </a:rPr>
              <a:t>тапмакъ</a:t>
            </a:r>
            <a:r>
              <a:rPr lang="ru-RU" sz="4600" b="1" i="1" dirty="0" smtClean="0">
                <a:latin typeface="Georgia" pitchFamily="18" charset="0"/>
              </a:rPr>
              <a:t>)</a:t>
            </a:r>
            <a:endParaRPr lang="ru-RU" sz="4600" b="1" i="1" dirty="0">
              <a:latin typeface="Georgia" pitchFamily="18" charset="0"/>
            </a:endParaRP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681878" y="4648200"/>
            <a:ext cx="1922371" cy="205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533400"/>
            <a:ext cx="8686800" cy="838200"/>
          </a:xfrm>
        </p:spPr>
        <p:txBody>
          <a:bodyPr>
            <a:noAutofit/>
          </a:bodyPr>
          <a:lstStyle/>
          <a:p>
            <a:pPr algn="ctr"/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cap="none" dirty="0" err="1" smtClean="0">
                <a:solidFill>
                  <a:srgbClr val="FF0000"/>
                </a:solidFill>
                <a:latin typeface="Georgia" pitchFamily="18" charset="0"/>
              </a:rPr>
              <a:t>мурады</a:t>
            </a:r>
            <a: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br>
              <a:rPr lang="ru-RU" sz="4800" b="1" cap="none" dirty="0" smtClean="0">
                <a:solidFill>
                  <a:srgbClr val="FF0000"/>
                </a:solidFill>
                <a:latin typeface="Georgia" pitchFamily="18" charset="0"/>
              </a:rPr>
            </a:br>
            <a:endParaRPr lang="ru-RU" sz="48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22838"/>
          </a:xfrm>
        </p:spPr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Сыптишликлерден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алгъан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билимлерин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беклешдирмек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Атишликлер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булан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ва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атишликлени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биринчи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тайпасы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булан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яшланы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таныш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этмек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smtClean="0">
                <a:latin typeface="Georgia" pitchFamily="18" charset="0"/>
              </a:rPr>
              <a:t>Морфология </a:t>
            </a:r>
            <a:r>
              <a:rPr lang="ru-RU" b="1" dirty="0" err="1" smtClean="0">
                <a:latin typeface="Georgia" pitchFamily="18" charset="0"/>
              </a:rPr>
              <a:t>белгилерин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эсге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алып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этилишин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ва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къолланышын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англатмакъ</a:t>
            </a:r>
            <a:r>
              <a:rPr lang="ru-RU" b="1" dirty="0" smtClean="0">
                <a:latin typeface="Georgia" pitchFamily="18" charset="0"/>
              </a:rPr>
              <a:t>;</a:t>
            </a:r>
            <a:endParaRPr lang="ru-RU" b="1" dirty="0" smtClean="0">
              <a:latin typeface="Georgia" pitchFamily="18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Авузда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ва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язывда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атишликлени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тюз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къолламагъа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ишликден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айырмагъа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уьйретмек</a:t>
            </a:r>
            <a:r>
              <a:rPr lang="ru-RU" b="1" dirty="0" smtClean="0">
                <a:latin typeface="Georgia" pitchFamily="18" charset="0"/>
              </a:rPr>
              <a:t>;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тилине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бакъгъан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сюювюн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артдырмакъ</a:t>
            </a:r>
            <a:r>
              <a:rPr lang="ru-RU" b="1" dirty="0" smtClean="0">
                <a:latin typeface="Georgia" pitchFamily="18" charset="0"/>
              </a:rPr>
              <a:t>.</a:t>
            </a:r>
          </a:p>
          <a:p>
            <a:pPr>
              <a:buNone/>
            </a:pPr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400" b="1" cap="none" dirty="0" err="1" smtClean="0">
                <a:solidFill>
                  <a:srgbClr val="FF0000"/>
                </a:solidFill>
                <a:latin typeface="Georgia" pitchFamily="18" charset="0"/>
              </a:rPr>
              <a:t>Янгы</a:t>
            </a:r>
            <a:r>
              <a:rPr lang="ru-RU" sz="44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400" b="1" cap="none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sz="44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400" b="1" cap="none" dirty="0" err="1" smtClean="0">
                <a:solidFill>
                  <a:srgbClr val="FF0000"/>
                </a:solidFill>
                <a:latin typeface="Georgia" pitchFamily="18" charset="0"/>
              </a:rPr>
              <a:t>беклешдирив</a:t>
            </a:r>
            <a:endParaRPr lang="ru-RU" sz="44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Биз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бугюнгю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дарсда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гьакъда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сейледик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деп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негер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айтыла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 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биринчи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тайпасы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къошумчалар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тагъылып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этиле?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Атишликлерде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атлыкъны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белгилери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бар?</a:t>
            </a:r>
          </a:p>
          <a:p>
            <a:pPr marL="514350" indent="-514350">
              <a:buFont typeface="+mj-lt"/>
              <a:buAutoNum type="arabicPeriod"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Атишликде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не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йимик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белгилери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бар?</a:t>
            </a:r>
            <a:endParaRPr lang="ru-RU" b="1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5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sz="5400" b="1" i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5400" b="1" i="1" cap="none" dirty="0" err="1" smtClean="0">
                <a:solidFill>
                  <a:srgbClr val="FF0000"/>
                </a:solidFill>
                <a:latin typeface="Georgia" pitchFamily="18" charset="0"/>
              </a:rPr>
              <a:t>жамы</a:t>
            </a:r>
            <a:r>
              <a:rPr lang="ru-RU" sz="5400" b="1" i="1" cap="none" dirty="0" smtClean="0">
                <a:solidFill>
                  <a:srgbClr val="FF0000"/>
                </a:solidFill>
                <a:latin typeface="Georgia" pitchFamily="18" charset="0"/>
              </a:rPr>
              <a:t>:</a:t>
            </a:r>
            <a:endParaRPr lang="ru-RU" sz="5400" b="1" i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Яшлар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бугюн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сизин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жавапларыгъызгъа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мен бек рази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къалдым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.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Айрыча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разилигимни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билдирме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0000FF"/>
                </a:solidFill>
                <a:latin typeface="Georgia" pitchFamily="18" charset="0"/>
              </a:rPr>
              <a:t>сюемен</a:t>
            </a:r>
            <a:r>
              <a:rPr lang="ru-RU" sz="4800" b="1" i="1" dirty="0" smtClean="0">
                <a:solidFill>
                  <a:srgbClr val="0000FF"/>
                </a:solidFill>
                <a:latin typeface="Georgia" pitchFamily="18" charset="0"/>
              </a:rPr>
              <a:t>…</a:t>
            </a:r>
          </a:p>
          <a:p>
            <a:pPr algn="ctr">
              <a:buNone/>
            </a:pP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ru-RU" sz="2000" b="1" i="1" dirty="0" err="1" smtClean="0">
                <a:solidFill>
                  <a:schemeClr val="tx1"/>
                </a:solidFill>
                <a:latin typeface="Georgia" pitchFamily="18" charset="0"/>
              </a:rPr>
              <a:t>охувчуланы</a:t>
            </a: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Georgia" pitchFamily="18" charset="0"/>
              </a:rPr>
              <a:t>гюнлюклерине</a:t>
            </a: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Georgia" pitchFamily="18" charset="0"/>
              </a:rPr>
              <a:t>кьыйматлар</a:t>
            </a: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sz="2000" b="1" i="1" dirty="0" err="1" smtClean="0">
                <a:solidFill>
                  <a:schemeClr val="tx1"/>
                </a:solidFill>
                <a:latin typeface="Georgia" pitchFamily="18" charset="0"/>
              </a:rPr>
              <a:t>салына</a:t>
            </a:r>
            <a:r>
              <a:rPr lang="ru-RU" sz="2000" b="1" i="1" dirty="0" smtClean="0">
                <a:solidFill>
                  <a:schemeClr val="tx1"/>
                </a:solidFill>
                <a:latin typeface="Georgia" pitchFamily="18" charset="0"/>
              </a:rPr>
              <a:t>)</a:t>
            </a:r>
            <a:endParaRPr lang="ru-RU" sz="2000" b="1" i="1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 </a:t>
            </a:r>
            <a:r>
              <a:rPr lang="ru-RU" sz="6600" b="1" cap="none" dirty="0" err="1" smtClean="0">
                <a:solidFill>
                  <a:srgbClr val="FF0000"/>
                </a:solidFill>
                <a:latin typeface="Georgia" pitchFamily="18" charset="0"/>
              </a:rPr>
              <a:t>Кёп</a:t>
            </a:r>
            <a:r>
              <a:rPr lang="ru-RU" sz="66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6600" b="1" cap="none" dirty="0" err="1" smtClean="0">
                <a:solidFill>
                  <a:srgbClr val="FF0000"/>
                </a:solidFill>
                <a:latin typeface="Georgia" pitchFamily="18" charset="0"/>
              </a:rPr>
              <a:t>савболугъуз</a:t>
            </a:r>
            <a:r>
              <a:rPr lang="ru-RU" sz="6600" b="1" cap="none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endParaRPr lang="ru-RU" sz="6600" b="1" cap="none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8800" b="1" dirty="0" err="1" smtClean="0">
                <a:solidFill>
                  <a:srgbClr val="0000FF"/>
                </a:solidFill>
                <a:latin typeface="Georgia" pitchFamily="18" charset="0"/>
              </a:rPr>
              <a:t>Гьакъыл</a:t>
            </a:r>
            <a:r>
              <a:rPr lang="ru-RU" sz="8800" b="1" dirty="0" smtClean="0">
                <a:solidFill>
                  <a:srgbClr val="0000FF"/>
                </a:solidFill>
                <a:latin typeface="Georgia" pitchFamily="18" charset="0"/>
              </a:rPr>
              <a:t> </a:t>
            </a:r>
            <a:r>
              <a:rPr lang="ru-RU" sz="8800" b="1" dirty="0" err="1" smtClean="0">
                <a:solidFill>
                  <a:srgbClr val="0000FF"/>
                </a:solidFill>
                <a:latin typeface="Georgia" pitchFamily="18" charset="0"/>
              </a:rPr>
              <a:t>тёбелер</a:t>
            </a:r>
            <a:endParaRPr lang="ru-RU" sz="8800" b="1" dirty="0">
              <a:solidFill>
                <a:srgbClr val="0000FF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83820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00FF"/>
                </a:solidFill>
                <a:latin typeface="Georgia" pitchFamily="18" charset="0"/>
              </a:rPr>
              <a:t>Эпиграф</a:t>
            </a:r>
            <a:r>
              <a:rPr lang="ru-RU" sz="4000" dirty="0" smtClean="0">
                <a:solidFill>
                  <a:srgbClr val="0000FF"/>
                </a:solidFill>
                <a:latin typeface="Georgia" pitchFamily="18" charset="0"/>
              </a:rPr>
              <a:t/>
            </a:r>
            <a:br>
              <a:rPr lang="ru-RU" sz="4000" dirty="0" smtClean="0">
                <a:solidFill>
                  <a:srgbClr val="0000FF"/>
                </a:solidFill>
                <a:latin typeface="Georgia" pitchFamily="18" charset="0"/>
              </a:rPr>
            </a:br>
            <a:endParaRPr lang="ru-RU" sz="4000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609600"/>
            <a:ext cx="8991600" cy="50292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i="1" dirty="0" smtClean="0"/>
              <a:t>                                                                             </a:t>
            </a:r>
          </a:p>
          <a:p>
            <a:pPr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Ана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тилибиз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къумукъ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, </a:t>
            </a:r>
            <a:endParaRPr lang="ru-RU" sz="4800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Къумукъ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тилибиз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бай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sz="4800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Ана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тилибиздей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бай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болуп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,</a:t>
            </a:r>
            <a:endParaRPr lang="ru-RU" sz="4800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Артсын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бизин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къумукъ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4800" b="1" dirty="0" err="1" smtClean="0">
                <a:solidFill>
                  <a:srgbClr val="FF0000"/>
                </a:solidFill>
                <a:latin typeface="Georgia" pitchFamily="18" charset="0"/>
              </a:rPr>
              <a:t>тил</a:t>
            </a:r>
            <a:r>
              <a:rPr lang="ru-RU" sz="4800" b="1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sz="4800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lnSpc>
                <a:spcPct val="150000"/>
              </a:lnSpc>
            </a:pPr>
            <a:endParaRPr lang="ru-RU" sz="4800" dirty="0">
              <a:solidFill>
                <a:srgbClr val="FF0000"/>
              </a:solidFill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Дарсны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 планы</a:t>
            </a:r>
            <a:endParaRPr lang="ru-RU" b="1" i="1" dirty="0">
              <a:solidFill>
                <a:srgbClr val="FF0000"/>
              </a:solidFill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5715000"/>
          </a:xfrm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ru-RU" dirty="0" smtClean="0">
                <a:latin typeface="Georgia" pitchFamily="18" charset="0"/>
              </a:rPr>
              <a:t>1</a:t>
            </a:r>
            <a:r>
              <a:rPr lang="ru-RU" sz="4300" dirty="0" smtClean="0">
                <a:latin typeface="Georgia" pitchFamily="18" charset="0"/>
              </a:rPr>
              <a:t>. </a:t>
            </a:r>
            <a:r>
              <a:rPr lang="ru-RU" sz="4900" dirty="0" err="1" smtClean="0">
                <a:latin typeface="Georgia" pitchFamily="18" charset="0"/>
              </a:rPr>
              <a:t>Яшланы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дарсгъа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къуршав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2. </a:t>
            </a:r>
            <a:r>
              <a:rPr lang="ru-RU" sz="4900" dirty="0" err="1" smtClean="0">
                <a:latin typeface="Georgia" pitchFamily="18" charset="0"/>
              </a:rPr>
              <a:t>Уьйге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ишни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тергев</a:t>
            </a:r>
            <a:r>
              <a:rPr lang="ru-RU" sz="4900" dirty="0" smtClean="0">
                <a:latin typeface="Georgia" pitchFamily="18" charset="0"/>
              </a:rPr>
              <a:t> «</a:t>
            </a:r>
            <a:r>
              <a:rPr lang="ru-RU" sz="4900" dirty="0" err="1" smtClean="0">
                <a:latin typeface="Georgia" pitchFamily="18" charset="0"/>
              </a:rPr>
              <a:t>Сыпатишлик</a:t>
            </a:r>
            <a:r>
              <a:rPr lang="ru-RU" sz="4900" dirty="0" smtClean="0">
                <a:latin typeface="Georgia" pitchFamily="18" charset="0"/>
              </a:rPr>
              <a:t>» </a:t>
            </a:r>
            <a:r>
              <a:rPr lang="ru-RU" sz="4900" dirty="0" err="1" smtClean="0">
                <a:latin typeface="Georgia" pitchFamily="18" charset="0"/>
              </a:rPr>
              <a:t>Тапшурув</a:t>
            </a:r>
            <a:r>
              <a:rPr lang="ru-RU" sz="4900" dirty="0" smtClean="0">
                <a:latin typeface="Georgia" pitchFamily="18" charset="0"/>
              </a:rPr>
              <a:t> № 416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         а) </a:t>
            </a:r>
            <a:r>
              <a:rPr lang="ru-RU" sz="4900" dirty="0" err="1" smtClean="0">
                <a:latin typeface="Georgia" pitchFamily="18" charset="0"/>
              </a:rPr>
              <a:t>тапшурувну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тергев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         б) </a:t>
            </a:r>
            <a:r>
              <a:rPr lang="ru-RU" sz="4900" dirty="0" err="1" smtClean="0">
                <a:latin typeface="Georgia" pitchFamily="18" charset="0"/>
              </a:rPr>
              <a:t>дарсны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авзундан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яшлагъа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айтдырыв</a:t>
            </a:r>
            <a:endParaRPr lang="ru-RU" sz="4900" dirty="0" smtClean="0">
              <a:latin typeface="Georgia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3. </a:t>
            </a:r>
            <a:r>
              <a:rPr lang="ru-RU" sz="4900" dirty="0" err="1" smtClean="0">
                <a:latin typeface="Georgia" pitchFamily="18" charset="0"/>
              </a:rPr>
              <a:t>Янгы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теманы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англатыв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      (Интерактивный </a:t>
            </a:r>
            <a:r>
              <a:rPr lang="ru-RU" sz="4900" dirty="0" err="1" smtClean="0">
                <a:latin typeface="Georgia" pitchFamily="18" charset="0"/>
              </a:rPr>
              <a:t>доскада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схемаланы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гёрсетип</a:t>
            </a:r>
            <a:r>
              <a:rPr lang="ru-RU" sz="4900" dirty="0" smtClean="0">
                <a:latin typeface="Georgia" pitchFamily="18" charset="0"/>
              </a:rPr>
              <a:t>, </a:t>
            </a:r>
            <a:r>
              <a:rPr lang="ru-RU" sz="4900" dirty="0" err="1" smtClean="0">
                <a:latin typeface="Georgia" pitchFamily="18" charset="0"/>
              </a:rPr>
              <a:t>янгы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дарс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англатыв</a:t>
            </a:r>
            <a:r>
              <a:rPr lang="ru-RU" sz="4900" dirty="0" smtClean="0">
                <a:latin typeface="Georgia" pitchFamily="18" charset="0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4. </a:t>
            </a:r>
            <a:r>
              <a:rPr lang="ru-RU" sz="4900" dirty="0" err="1" smtClean="0">
                <a:latin typeface="Georgia" pitchFamily="18" charset="0"/>
              </a:rPr>
              <a:t>Китап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булан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ишлев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        </a:t>
            </a:r>
            <a:r>
              <a:rPr lang="ru-RU" sz="4900" dirty="0" err="1" smtClean="0">
                <a:latin typeface="Georgia" pitchFamily="18" charset="0"/>
              </a:rPr>
              <a:t>Тапшурув</a:t>
            </a:r>
            <a:r>
              <a:rPr lang="ru-RU" sz="4900" dirty="0" smtClean="0">
                <a:latin typeface="Georgia" pitchFamily="18" charset="0"/>
              </a:rPr>
              <a:t> № 423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5. </a:t>
            </a:r>
            <a:r>
              <a:rPr lang="ru-RU" sz="4900" dirty="0" err="1" smtClean="0">
                <a:latin typeface="Georgia" pitchFamily="18" charset="0"/>
              </a:rPr>
              <a:t>Охувчуланы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группалагъа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белюп</a:t>
            </a:r>
            <a:r>
              <a:rPr lang="ru-RU" sz="4900" dirty="0" smtClean="0">
                <a:latin typeface="Georgia" pitchFamily="18" charset="0"/>
              </a:rPr>
              <a:t>, </a:t>
            </a:r>
            <a:r>
              <a:rPr lang="ru-RU" sz="4900" dirty="0" err="1" smtClean="0">
                <a:latin typeface="Georgia" pitchFamily="18" charset="0"/>
              </a:rPr>
              <a:t>карточкалагъа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гере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ишлетив</a:t>
            </a:r>
            <a:r>
              <a:rPr lang="ru-RU" sz="4900" dirty="0" smtClean="0">
                <a:latin typeface="Georgia" pitchFamily="18" charset="0"/>
              </a:rPr>
              <a:t>. (</a:t>
            </a:r>
            <a:r>
              <a:rPr lang="ru-RU" sz="4900" dirty="0" err="1" smtClean="0">
                <a:latin typeface="Georgia" pitchFamily="18" charset="0"/>
              </a:rPr>
              <a:t>Атишликлени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ишликлерден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айырыв</a:t>
            </a:r>
            <a:r>
              <a:rPr lang="ru-RU" sz="4900" dirty="0" smtClean="0">
                <a:latin typeface="Georgia" pitchFamily="18" charset="0"/>
              </a:rPr>
              <a:t>; </a:t>
            </a:r>
            <a:r>
              <a:rPr lang="ru-RU" sz="4900" dirty="0" err="1" smtClean="0">
                <a:latin typeface="Georgia" pitchFamily="18" charset="0"/>
              </a:rPr>
              <a:t>атишликлени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гелишлеге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гёре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тюрлендирив</a:t>
            </a:r>
            <a:r>
              <a:rPr lang="ru-RU" sz="4900" dirty="0" smtClean="0">
                <a:latin typeface="Georgia" pitchFamily="18" charset="0"/>
              </a:rPr>
              <a:t>; </a:t>
            </a:r>
            <a:r>
              <a:rPr lang="ru-RU" sz="4900" dirty="0" err="1" smtClean="0">
                <a:latin typeface="Georgia" pitchFamily="18" charset="0"/>
              </a:rPr>
              <a:t>атишликлени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мюлк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къошумчалар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къошуп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бетлеге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ва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санавлагъа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гёре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тюрлендирив</a:t>
            </a:r>
            <a:r>
              <a:rPr lang="ru-RU" sz="4900" dirty="0" smtClean="0">
                <a:latin typeface="Georgia" pitchFamily="18" charset="0"/>
              </a:rPr>
              <a:t>)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6. </a:t>
            </a:r>
            <a:r>
              <a:rPr lang="ru-RU" sz="4900" dirty="0" err="1" smtClean="0">
                <a:latin typeface="Georgia" pitchFamily="18" charset="0"/>
              </a:rPr>
              <a:t>Янгы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дарсны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беклешдирив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7. </a:t>
            </a:r>
            <a:r>
              <a:rPr lang="ru-RU" sz="4900" dirty="0" err="1" smtClean="0">
                <a:latin typeface="Georgia" pitchFamily="18" charset="0"/>
              </a:rPr>
              <a:t>Дасрны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гьасили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8. </a:t>
            </a:r>
            <a:r>
              <a:rPr lang="ru-RU" sz="4900" dirty="0" err="1" smtClean="0">
                <a:latin typeface="Georgia" pitchFamily="18" charset="0"/>
              </a:rPr>
              <a:t>Уьйге</a:t>
            </a:r>
            <a:r>
              <a:rPr lang="ru-RU" sz="4900" dirty="0" smtClean="0">
                <a:latin typeface="Georgia" pitchFamily="18" charset="0"/>
              </a:rPr>
              <a:t> </a:t>
            </a:r>
            <a:r>
              <a:rPr lang="ru-RU" sz="4900" dirty="0" err="1" smtClean="0">
                <a:latin typeface="Georgia" pitchFamily="18" charset="0"/>
              </a:rPr>
              <a:t>иш</a:t>
            </a:r>
            <a:r>
              <a:rPr lang="ru-RU" sz="4900" dirty="0" smtClean="0">
                <a:latin typeface="Georgia" pitchFamily="18" charset="0"/>
              </a:rPr>
              <a:t> </a:t>
            </a:r>
          </a:p>
          <a:p>
            <a:pPr>
              <a:lnSpc>
                <a:spcPct val="120000"/>
              </a:lnSpc>
              <a:buNone/>
            </a:pPr>
            <a:r>
              <a:rPr lang="ru-RU" sz="4900" dirty="0" smtClean="0">
                <a:latin typeface="Georgia" pitchFamily="18" charset="0"/>
              </a:rPr>
              <a:t>§ 107-108 </a:t>
            </a:r>
            <a:r>
              <a:rPr lang="ru-RU" sz="4900" dirty="0" err="1" smtClean="0">
                <a:latin typeface="Georgia" pitchFamily="18" charset="0"/>
              </a:rPr>
              <a:t>Тапшурув</a:t>
            </a:r>
            <a:r>
              <a:rPr lang="ru-RU" sz="4900" dirty="0" smtClean="0">
                <a:latin typeface="Georgia" pitchFamily="18" charset="0"/>
              </a:rPr>
              <a:t> 422 </a:t>
            </a:r>
            <a:endParaRPr lang="ru-RU" sz="3400" dirty="0" smtClean="0">
              <a:latin typeface="Georgia" pitchFamily="18" charset="0"/>
            </a:endParaRPr>
          </a:p>
          <a:p>
            <a:pPr>
              <a:lnSpc>
                <a:spcPct val="120000"/>
              </a:lnSpc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457200"/>
            <a:ext cx="8686800" cy="5622925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4200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</a:t>
            </a:r>
            <a:endParaRPr lang="ru-RU" sz="4200" b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Оьзюнде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сыпатлыкъны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ва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хасиятлары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бар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ишликни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къалибине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сыпатишлик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деп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айтыла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Соравлары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: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Йырлайгъан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нечик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?)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къыз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Атылагъан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(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къайсы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?)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яш</a:t>
            </a:r>
            <a:endParaRPr lang="ru-RU" b="1" i="1" dirty="0" smtClean="0">
              <a:solidFill>
                <a:schemeClr val="tx1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Жумлада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сыпатишликлер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белгилевючню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ролюн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кюте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Тюпдеги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жумланы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уьюрлерине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гёре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чечигиз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pPr>
              <a:buNone/>
            </a:pP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Мен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охулгъан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китапны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къурдашыма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chemeClr val="tx1"/>
                </a:solidFill>
                <a:latin typeface="Georgia" pitchFamily="18" charset="0"/>
              </a:rPr>
              <a:t>бердим</a:t>
            </a:r>
            <a:r>
              <a:rPr lang="ru-RU" b="1" i="1" dirty="0" smtClean="0">
                <a:solidFill>
                  <a:schemeClr val="tx1"/>
                </a:solidFill>
                <a:latin typeface="Georgia" pitchFamily="18" charset="0"/>
              </a:rPr>
              <a:t>.</a:t>
            </a:r>
          </a:p>
          <a:p>
            <a:endParaRPr lang="ru-RU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143000"/>
            <a:ext cx="8686800" cy="4525963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sz="3600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Сыпатишликлени</a:t>
            </a:r>
            <a:r>
              <a:rPr lang="ru-RU" sz="3600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sz="3600" b="1" i="1" dirty="0" err="1" smtClean="0">
                <a:solidFill>
                  <a:srgbClr val="FF0000"/>
                </a:solidFill>
                <a:latin typeface="Georgia" pitchFamily="18" charset="0"/>
              </a:rPr>
              <a:t>гёрсетигиз</a:t>
            </a:r>
            <a:r>
              <a:rPr lang="ru-RU" b="1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Гёгерген</a:t>
            </a:r>
            <a:r>
              <a:rPr lang="ru-RU" sz="3000" b="1" dirty="0" smtClean="0">
                <a:latin typeface="Georgia" pitchFamily="18" charset="0"/>
              </a:rPr>
              <a:t>                              </a:t>
            </a:r>
            <a:r>
              <a:rPr lang="ru-RU" sz="3000" b="1" dirty="0" err="1" smtClean="0">
                <a:latin typeface="Georgia" pitchFamily="18" charset="0"/>
              </a:rPr>
              <a:t>Яшыл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smtClean="0">
                <a:latin typeface="Georgia" pitchFamily="18" charset="0"/>
              </a:rPr>
              <a:t>Гёк                                         </a:t>
            </a:r>
            <a:r>
              <a:rPr lang="ru-RU" sz="3000" b="1" dirty="0" err="1" smtClean="0">
                <a:latin typeface="Georgia" pitchFamily="18" charset="0"/>
              </a:rPr>
              <a:t>Къаралгъан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Агъаргъан</a:t>
            </a:r>
            <a:r>
              <a:rPr lang="ru-RU" sz="3000" b="1" dirty="0" smtClean="0">
                <a:latin typeface="Georgia" pitchFamily="18" charset="0"/>
              </a:rPr>
              <a:t>                          </a:t>
            </a:r>
            <a:r>
              <a:rPr lang="ru-RU" sz="3000" b="1" dirty="0" err="1" smtClean="0">
                <a:latin typeface="Georgia" pitchFamily="18" charset="0"/>
              </a:rPr>
              <a:t>Акъ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Гёкшылт</a:t>
            </a:r>
            <a:r>
              <a:rPr lang="ru-RU" sz="3000" b="1" dirty="0" smtClean="0">
                <a:latin typeface="Georgia" pitchFamily="18" charset="0"/>
              </a:rPr>
              <a:t>                             </a:t>
            </a:r>
            <a:r>
              <a:rPr lang="ru-RU" sz="3000" b="1" dirty="0" err="1" smtClean="0">
                <a:latin typeface="Georgia" pitchFamily="18" charset="0"/>
              </a:rPr>
              <a:t>Саргъалгъан</a:t>
            </a:r>
            <a:endParaRPr lang="ru-RU" sz="3000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Къарала</a:t>
            </a:r>
            <a:r>
              <a:rPr lang="ru-RU" sz="3000" b="1" dirty="0" smtClean="0">
                <a:latin typeface="Georgia" pitchFamily="18" charset="0"/>
              </a:rPr>
              <a:t>                              </a:t>
            </a:r>
            <a:r>
              <a:rPr lang="ru-RU" sz="3000" b="1" dirty="0" err="1" smtClean="0">
                <a:latin typeface="Georgia" pitchFamily="18" charset="0"/>
              </a:rPr>
              <a:t>Яшгъарагъан</a:t>
            </a:r>
            <a:endParaRPr lang="ru-RU" sz="3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Болажакъ</a:t>
            </a:r>
            <a:r>
              <a:rPr lang="ru-RU" sz="3000" b="1" dirty="0" smtClean="0">
                <a:latin typeface="Georgia" pitchFamily="18" charset="0"/>
              </a:rPr>
              <a:t>                           </a:t>
            </a:r>
            <a:r>
              <a:rPr lang="ru-RU" sz="3000" b="1" dirty="0" err="1" smtClean="0">
                <a:latin typeface="Georgia" pitchFamily="18" charset="0"/>
              </a:rPr>
              <a:t>Охувчу</a:t>
            </a:r>
            <a:endParaRPr lang="ru-RU" sz="3000" b="1" dirty="0" smtClean="0">
              <a:latin typeface="Georgia" pitchFamily="18" charset="0"/>
            </a:endParaRPr>
          </a:p>
          <a:p>
            <a:pPr>
              <a:buNone/>
            </a:pPr>
            <a:r>
              <a:rPr lang="ru-RU" sz="3000" b="1" dirty="0" err="1" smtClean="0">
                <a:latin typeface="Georgia" pitchFamily="18" charset="0"/>
              </a:rPr>
              <a:t>Муалим</a:t>
            </a:r>
            <a:r>
              <a:rPr lang="ru-RU" sz="3000" b="1" dirty="0" smtClean="0">
                <a:latin typeface="Georgia" pitchFamily="18" charset="0"/>
              </a:rPr>
              <a:t>                               </a:t>
            </a:r>
            <a:r>
              <a:rPr lang="ru-RU" sz="3000" b="1" dirty="0" err="1" smtClean="0">
                <a:latin typeface="Georgia" pitchFamily="18" charset="0"/>
              </a:rPr>
              <a:t>Бешинчи</a:t>
            </a:r>
            <a:r>
              <a:rPr lang="ru-RU" sz="3000" b="1" dirty="0" smtClean="0">
                <a:latin typeface="Georgia" pitchFamily="18" charset="0"/>
              </a:rPr>
              <a:t>   </a:t>
            </a:r>
            <a:r>
              <a:rPr lang="ru-RU" b="1" dirty="0" smtClean="0"/>
              <a:t>                        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990600"/>
            <a:ext cx="8991600" cy="4525963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Жумлаларда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сыпатишликлени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 </a:t>
            </a:r>
            <a:r>
              <a:rPr lang="ru-RU" b="1" i="1" dirty="0" err="1" smtClean="0">
                <a:solidFill>
                  <a:srgbClr val="FF0000"/>
                </a:solidFill>
                <a:latin typeface="Georgia" pitchFamily="18" charset="0"/>
              </a:rPr>
              <a:t>табыгъыз</a:t>
            </a:r>
            <a:r>
              <a:rPr lang="ru-RU" b="1" i="1" dirty="0" smtClean="0">
                <a:solidFill>
                  <a:srgbClr val="FF0000"/>
                </a:solidFill>
                <a:latin typeface="Georgia" pitchFamily="18" charset="0"/>
              </a:rPr>
              <a:t>.</a:t>
            </a:r>
            <a:endParaRPr lang="ru-RU" dirty="0" smtClean="0">
              <a:solidFill>
                <a:srgbClr val="FF0000"/>
              </a:solidFill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1. </a:t>
            </a:r>
            <a:r>
              <a:rPr lang="ru-RU" b="1" dirty="0" err="1" smtClean="0">
                <a:latin typeface="Georgia" pitchFamily="18" charset="0"/>
              </a:rPr>
              <a:t>Сатылагъан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китапланы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уьйде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къойдум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2. </a:t>
            </a:r>
            <a:r>
              <a:rPr lang="ru-RU" b="1" dirty="0" err="1" smtClean="0">
                <a:latin typeface="Georgia" pitchFamily="18" charset="0"/>
              </a:rPr>
              <a:t>Айтылгъан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сёз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окъ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йимик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тиер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3.Дюньяланы </a:t>
            </a:r>
            <a:r>
              <a:rPr lang="ru-RU" b="1" dirty="0" err="1" smtClean="0">
                <a:latin typeface="Georgia" pitchFamily="18" charset="0"/>
              </a:rPr>
              <a:t>ачагъан</a:t>
            </a:r>
            <a:r>
              <a:rPr lang="ru-RU" b="1" dirty="0" smtClean="0">
                <a:latin typeface="Georgia" pitchFamily="18" charset="0"/>
              </a:rPr>
              <a:t> алтын </a:t>
            </a:r>
            <a:r>
              <a:rPr lang="ru-RU" b="1" dirty="0" err="1" smtClean="0">
                <a:latin typeface="Georgia" pitchFamily="18" charset="0"/>
              </a:rPr>
              <a:t>ачгъыч</a:t>
            </a:r>
            <a:r>
              <a:rPr lang="ru-RU" b="1" dirty="0" smtClean="0">
                <a:latin typeface="Georgia" pitchFamily="18" charset="0"/>
              </a:rPr>
              <a:t> - </a:t>
            </a: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</a:t>
            </a:r>
            <a:r>
              <a:rPr lang="ru-RU" b="1" dirty="0" smtClean="0">
                <a:latin typeface="Georgia" pitchFamily="18" charset="0"/>
              </a:rPr>
              <a:t>.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r>
              <a:rPr lang="ru-RU" b="1" dirty="0" smtClean="0">
                <a:latin typeface="Georgia" pitchFamily="18" charset="0"/>
              </a:rPr>
              <a:t>4. Адам </a:t>
            </a:r>
            <a:r>
              <a:rPr lang="ru-RU" b="1" dirty="0" err="1" smtClean="0">
                <a:latin typeface="Georgia" pitchFamily="18" charset="0"/>
              </a:rPr>
              <a:t>болмагъа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сюйсенг</a:t>
            </a:r>
            <a:r>
              <a:rPr lang="ru-RU" b="1" dirty="0" smtClean="0">
                <a:latin typeface="Georgia" pitchFamily="18" charset="0"/>
              </a:rPr>
              <a:t>, </a:t>
            </a:r>
            <a:r>
              <a:rPr lang="ru-RU" b="1" dirty="0" err="1" smtClean="0">
                <a:latin typeface="Georgia" pitchFamily="18" charset="0"/>
              </a:rPr>
              <a:t>башлап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ана</a:t>
            </a:r>
            <a:r>
              <a:rPr lang="ru-RU" b="1" dirty="0" smtClean="0">
                <a:latin typeface="Georgia" pitchFamily="18" charset="0"/>
              </a:rPr>
              <a:t> </a:t>
            </a:r>
            <a:r>
              <a:rPr lang="ru-RU" b="1" dirty="0" err="1" smtClean="0">
                <a:latin typeface="Georgia" pitchFamily="18" charset="0"/>
              </a:rPr>
              <a:t>тилни</a:t>
            </a:r>
            <a:r>
              <a:rPr lang="ru-RU" b="1" dirty="0" smtClean="0">
                <a:latin typeface="Georgia" pitchFamily="18" charset="0"/>
              </a:rPr>
              <a:t> бил!</a:t>
            </a:r>
            <a:endParaRPr lang="ru-RU" dirty="0" smtClean="0">
              <a:latin typeface="Georgia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530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i="1" dirty="0" err="1" smtClean="0">
                <a:latin typeface="Georgia" pitchFamily="18" charset="0"/>
              </a:rPr>
              <a:t>Оьзюнде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ишликни</a:t>
            </a:r>
            <a:r>
              <a:rPr lang="ru-RU" sz="4800" b="1" i="1" dirty="0" smtClean="0">
                <a:latin typeface="Georgia" pitchFamily="18" charset="0"/>
              </a:rPr>
              <a:t> де, </a:t>
            </a:r>
            <a:r>
              <a:rPr lang="ru-RU" sz="4800" b="1" i="1" dirty="0" err="1" smtClean="0">
                <a:latin typeface="Georgia" pitchFamily="18" charset="0"/>
              </a:rPr>
              <a:t>атлыкъны</a:t>
            </a:r>
            <a:r>
              <a:rPr lang="ru-RU" sz="4800" b="1" i="1" dirty="0" smtClean="0">
                <a:latin typeface="Georgia" pitchFamily="18" charset="0"/>
              </a:rPr>
              <a:t> да </a:t>
            </a:r>
            <a:r>
              <a:rPr lang="ru-RU" sz="4800" b="1" i="1" dirty="0" err="1" smtClean="0">
                <a:latin typeface="Georgia" pitchFamily="18" charset="0"/>
              </a:rPr>
              <a:t>белгилери</a:t>
            </a:r>
            <a:r>
              <a:rPr lang="ru-RU" sz="4800" b="1" i="1" dirty="0" smtClean="0">
                <a:latin typeface="Georgia" pitchFamily="18" charset="0"/>
              </a:rPr>
              <a:t> бар </a:t>
            </a:r>
            <a:r>
              <a:rPr lang="ru-RU" sz="4800" b="1" i="1" dirty="0" err="1" smtClean="0">
                <a:latin typeface="Georgia" pitchFamily="18" charset="0"/>
              </a:rPr>
              <a:t>ишлик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къалиплеге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solidFill>
                  <a:srgbClr val="FF0000"/>
                </a:solidFill>
                <a:latin typeface="Georgia" pitchFamily="18" charset="0"/>
              </a:rPr>
              <a:t>атишликлер</a:t>
            </a:r>
            <a:r>
              <a:rPr lang="ru-RU" sz="4800" b="1" i="1" dirty="0" smtClean="0">
                <a:latin typeface="Georgia" pitchFamily="18" charset="0"/>
              </a:rPr>
              <a:t> </a:t>
            </a:r>
          </a:p>
          <a:p>
            <a:pPr algn="ctr">
              <a:buNone/>
            </a:pPr>
            <a:r>
              <a:rPr lang="ru-RU" sz="4800" b="1" i="1" dirty="0" err="1" smtClean="0">
                <a:latin typeface="Georgia" pitchFamily="18" charset="0"/>
              </a:rPr>
              <a:t>деп</a:t>
            </a:r>
            <a:r>
              <a:rPr lang="ru-RU" sz="4800" b="1" i="1" dirty="0" smtClean="0">
                <a:latin typeface="Georgia" pitchFamily="18" charset="0"/>
              </a:rPr>
              <a:t> </a:t>
            </a:r>
            <a:r>
              <a:rPr lang="ru-RU" sz="4800" b="1" i="1" dirty="0" err="1" smtClean="0">
                <a:latin typeface="Georgia" pitchFamily="18" charset="0"/>
              </a:rPr>
              <a:t>айтыла</a:t>
            </a:r>
            <a:endParaRPr lang="ru-RU" sz="4800" b="1" i="1" dirty="0" smtClean="0">
              <a:latin typeface="Georgia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b="1" i="1" cap="none" dirty="0" err="1" smtClean="0">
                <a:latin typeface="Georgia" pitchFamily="18" charset="0"/>
              </a:rPr>
              <a:t>Атишликни</a:t>
            </a:r>
            <a:r>
              <a:rPr lang="ru-RU" b="1" i="1" cap="none" dirty="0" smtClean="0">
                <a:latin typeface="Georgia" pitchFamily="18" charset="0"/>
              </a:rPr>
              <a:t> морфология </a:t>
            </a:r>
            <a:r>
              <a:rPr lang="ru-RU" b="1" i="1" cap="none" dirty="0" err="1" smtClean="0">
                <a:latin typeface="Georgia" pitchFamily="18" charset="0"/>
              </a:rPr>
              <a:t>белгилери</a:t>
            </a:r>
            <a:endParaRPr lang="ru-RU" b="1" i="1" cap="none" dirty="0">
              <a:latin typeface="Georg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3"/>
            <a:ext cx="8686800" cy="18748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b="1" dirty="0" err="1" smtClean="0">
                <a:solidFill>
                  <a:srgbClr val="0000FF"/>
                </a:solidFill>
                <a:latin typeface="Georgia" pitchFamily="18" charset="0"/>
              </a:rPr>
              <a:t>Атишлик</a:t>
            </a:r>
            <a:endParaRPr lang="ru-RU" sz="4800" b="1" dirty="0" smtClean="0">
              <a:solidFill>
                <a:srgbClr val="0000FF"/>
              </a:solidFill>
              <a:latin typeface="Georgia" pitchFamily="18" charset="0"/>
            </a:endParaRPr>
          </a:p>
          <a:p>
            <a:pPr algn="ctr">
              <a:buNone/>
            </a:pPr>
            <a:endParaRPr lang="ru-RU" sz="4800" b="1" dirty="0" smtClean="0">
              <a:solidFill>
                <a:srgbClr val="0000FF"/>
              </a:solidFill>
              <a:latin typeface="Georgia" pitchFamily="18" charset="0"/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2895600" y="2286000"/>
            <a:ext cx="15240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419600" y="2286000"/>
            <a:ext cx="1295400" cy="9144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533400" y="3124200"/>
            <a:ext cx="7772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3200" b="1" dirty="0" err="1" smtClean="0">
                <a:solidFill>
                  <a:srgbClr val="0000FF"/>
                </a:solidFill>
                <a:latin typeface="Georgia" pitchFamily="18" charset="0"/>
              </a:rPr>
              <a:t>Ишлик</a:t>
            </a:r>
            <a:r>
              <a:rPr lang="ru-RU" sz="3200" b="1" dirty="0" smtClean="0">
                <a:solidFill>
                  <a:srgbClr val="0000FF"/>
                </a:solidFill>
                <a:latin typeface="Georgia" pitchFamily="18" charset="0"/>
              </a:rPr>
              <a:t>              </a:t>
            </a:r>
            <a:r>
              <a:rPr lang="ru-RU" sz="3200" b="1" dirty="0" err="1" smtClean="0">
                <a:solidFill>
                  <a:srgbClr val="0000FF"/>
                </a:solidFill>
                <a:latin typeface="Georgia" pitchFamily="18" charset="0"/>
              </a:rPr>
              <a:t>Атлыкъ</a:t>
            </a:r>
            <a:endParaRPr lang="ru-RU" sz="3200" b="1" dirty="0">
              <a:solidFill>
                <a:srgbClr val="0000FF"/>
              </a:solidFill>
              <a:latin typeface="Georgia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4800" y="3733800"/>
            <a:ext cx="838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800" b="1" i="1" dirty="0" err="1" smtClean="0">
                <a:latin typeface="Georgia" pitchFamily="18" charset="0"/>
              </a:rPr>
              <a:t>Ишликни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белгилери</a:t>
            </a:r>
            <a:r>
              <a:rPr lang="ru-RU" sz="2800" b="1" i="1" dirty="0" smtClean="0">
                <a:latin typeface="Georgia" pitchFamily="18" charset="0"/>
              </a:rPr>
              <a:t> –</a:t>
            </a:r>
            <a:r>
              <a:rPr lang="en-US" sz="2800" b="1" i="1" dirty="0" smtClean="0">
                <a:latin typeface="Georgia" pitchFamily="18" charset="0"/>
              </a:rPr>
              <a:t>I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гёчюм</a:t>
            </a:r>
            <a:r>
              <a:rPr lang="ru-RU" sz="2800" b="1" i="1" dirty="0" smtClean="0">
                <a:latin typeface="Georgia" pitchFamily="18" charset="0"/>
              </a:rPr>
              <a:t>, </a:t>
            </a:r>
            <a:r>
              <a:rPr lang="ru-RU" sz="2800" b="1" i="1" dirty="0" err="1" smtClean="0">
                <a:latin typeface="Georgia" pitchFamily="18" charset="0"/>
              </a:rPr>
              <a:t>къалым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маъналаны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бере</a:t>
            </a:r>
            <a:r>
              <a:rPr lang="ru-RU" sz="2800" b="1" i="1" dirty="0" smtClean="0">
                <a:latin typeface="Georgia" pitchFamily="18" charset="0"/>
              </a:rPr>
              <a:t>:</a:t>
            </a:r>
          </a:p>
          <a:p>
            <a:pPr algn="ctr">
              <a:buNone/>
            </a:pPr>
            <a:r>
              <a:rPr lang="ru-RU" sz="2800" b="1" i="1" dirty="0" err="1" smtClean="0">
                <a:solidFill>
                  <a:srgbClr val="FF0000"/>
                </a:solidFill>
                <a:latin typeface="Georgia" pitchFamily="18" charset="0"/>
              </a:rPr>
              <a:t>Гермек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(</a:t>
            </a:r>
            <a:r>
              <a:rPr lang="ru-RU" sz="2800" b="1" i="1" dirty="0" err="1" smtClean="0">
                <a:solidFill>
                  <a:srgbClr val="0000FF"/>
                </a:solidFill>
                <a:latin typeface="Georgia" pitchFamily="18" charset="0"/>
              </a:rPr>
              <a:t>кимни</a:t>
            </a:r>
            <a:r>
              <a:rPr lang="ru-RU" sz="2800" b="1" i="1" dirty="0" smtClean="0">
                <a:solidFill>
                  <a:srgbClr val="0000FF"/>
                </a:solidFill>
                <a:latin typeface="Georgia" pitchFamily="18" charset="0"/>
              </a:rPr>
              <a:t>?) </a:t>
            </a:r>
            <a:r>
              <a:rPr lang="ru-RU" sz="2800" b="1" i="1" dirty="0" smtClean="0">
                <a:latin typeface="Georgia" pitchFamily="18" charset="0"/>
              </a:rPr>
              <a:t>– </a:t>
            </a:r>
            <a:r>
              <a:rPr lang="ru-RU" sz="2800" b="1" i="1" dirty="0" err="1" smtClean="0">
                <a:solidFill>
                  <a:srgbClr val="FF0000"/>
                </a:solidFill>
                <a:latin typeface="Georgia" pitchFamily="18" charset="0"/>
              </a:rPr>
              <a:t>гёчюм</a:t>
            </a:r>
            <a:endParaRPr lang="ru-RU" sz="2800" b="1" i="1" dirty="0" smtClean="0">
              <a:solidFill>
                <a:srgbClr val="FF0000"/>
              </a:solidFill>
              <a:latin typeface="Georgia" pitchFamily="18" charset="0"/>
            </a:endParaRPr>
          </a:p>
          <a:p>
            <a:pPr algn="ctr">
              <a:buNone/>
            </a:pPr>
            <a:r>
              <a:rPr lang="ru-RU" sz="2800" b="1" i="1" dirty="0" err="1" smtClean="0">
                <a:latin typeface="Georgia" pitchFamily="18" charset="0"/>
              </a:rPr>
              <a:t>Олтурмакъ</a:t>
            </a:r>
            <a:r>
              <a:rPr lang="ru-RU" sz="2800" b="1" i="1" dirty="0" smtClean="0">
                <a:latin typeface="Georgia" pitchFamily="18" charset="0"/>
              </a:rPr>
              <a:t> – </a:t>
            </a:r>
            <a:r>
              <a:rPr lang="ru-RU" sz="2800" b="1" i="1" dirty="0" err="1" smtClean="0">
                <a:latin typeface="Georgia" pitchFamily="18" charset="0"/>
              </a:rPr>
              <a:t>къалым</a:t>
            </a:r>
            <a:endParaRPr lang="ru-RU" sz="2800" b="1" i="1" dirty="0" smtClean="0">
              <a:latin typeface="Georgia" pitchFamily="18" charset="0"/>
            </a:endParaRPr>
          </a:p>
          <a:p>
            <a:pPr algn="ctr">
              <a:buNone/>
            </a:pPr>
            <a:endParaRPr lang="ru-RU" sz="2800" b="1" i="1" dirty="0" smtClean="0">
              <a:latin typeface="Georgia" pitchFamily="18" charset="0"/>
            </a:endParaRPr>
          </a:p>
          <a:p>
            <a:pPr algn="ctr">
              <a:buNone/>
            </a:pPr>
            <a:r>
              <a:rPr lang="ru-RU" sz="2800" b="1" i="1" dirty="0" smtClean="0">
                <a:latin typeface="Georgia" pitchFamily="18" charset="0"/>
              </a:rPr>
              <a:t>2. </a:t>
            </a:r>
            <a:r>
              <a:rPr lang="ru-RU" sz="2800" b="1" i="1" dirty="0" err="1" smtClean="0">
                <a:latin typeface="Georgia" pitchFamily="18" charset="0"/>
              </a:rPr>
              <a:t>Даража</a:t>
            </a:r>
            <a:r>
              <a:rPr lang="ru-RU" sz="2800" b="1" i="1" dirty="0" smtClean="0">
                <a:latin typeface="Georgia" pitchFamily="18" charset="0"/>
              </a:rPr>
              <a:t> </a:t>
            </a:r>
            <a:r>
              <a:rPr lang="ru-RU" sz="2800" b="1" i="1" dirty="0" err="1" smtClean="0">
                <a:latin typeface="Georgia" pitchFamily="18" charset="0"/>
              </a:rPr>
              <a:t>гёрсете</a:t>
            </a:r>
            <a:endParaRPr lang="ru-RU" sz="2800" b="1" i="1" dirty="0">
              <a:latin typeface="Georgia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174</TotalTime>
  <Words>582</Words>
  <Application>Microsoft Office PowerPoint</Application>
  <PresentationFormat>Экран (4:3)</PresentationFormat>
  <Paragraphs>124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Трек</vt:lpstr>
      <vt:lpstr>Къумукъ тилден  7 класда ачыкъ дарс. Дарсны темасы: «Атишликлер».  «Атишликлени биринчи тайпасы». </vt:lpstr>
      <vt:lpstr>Дарсны мурады: </vt:lpstr>
      <vt:lpstr>Эпиграф </vt:lpstr>
      <vt:lpstr>Дарсны планы</vt:lpstr>
      <vt:lpstr>Слайд 5</vt:lpstr>
      <vt:lpstr>Слайд 6</vt:lpstr>
      <vt:lpstr>Слайд 7</vt:lpstr>
      <vt:lpstr>Слайд 8</vt:lpstr>
      <vt:lpstr>Атишликни морфология белгилери</vt:lpstr>
      <vt:lpstr>Слайд 10</vt:lpstr>
      <vt:lpstr>Атишликлени эки тайпасы бар:</vt:lpstr>
      <vt:lpstr>Атишликлени биринчи тайпасы  ишликни баш къалибине къошулуп этилине</vt:lpstr>
      <vt:lpstr>Алмакъ</vt:lpstr>
      <vt:lpstr>Атишликлер гелишлеге гёре атлыкълар йимик тюрлене</vt:lpstr>
      <vt:lpstr>Китап булан ишлев № 423</vt:lpstr>
      <vt:lpstr>Атишликлени гелишлеге гёре тюрлендиригиз ва гелиш къошумчаларын белгилегиз</vt:lpstr>
      <vt:lpstr>Атишликни гёрсетигиз</vt:lpstr>
      <vt:lpstr>Берилген  атлишликлени, мюлк къошумчалар къошуп, теклик ва кёплюк санавда бетлеге гёре тюрлендиригиз </vt:lpstr>
      <vt:lpstr>Уьйге иш  </vt:lpstr>
      <vt:lpstr>Янгы дарсны беклешдирив</vt:lpstr>
      <vt:lpstr>Дарсны жамы:</vt:lpstr>
      <vt:lpstr> Кёп савболугъуз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Къумукъ тилден  7 класда ачыкъ дарс. Дарсны темасы: «Атишликлер».  «Атишликлени биринчи тайпасы». </dc:title>
  <dc:creator>расул</dc:creator>
  <cp:lastModifiedBy>расул</cp:lastModifiedBy>
  <cp:revision>21</cp:revision>
  <dcterms:created xsi:type="dcterms:W3CDTF">2006-08-16T00:00:00Z</dcterms:created>
  <dcterms:modified xsi:type="dcterms:W3CDTF">2018-05-15T11:09:42Z</dcterms:modified>
</cp:coreProperties>
</file>